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Bitter Medium"/>
      <p:regular r:id="rId16"/>
    </p:embeddedFont>
    <p:embeddedFont>
      <p:font typeface="Bitter Medium"/>
      <p:regular r:id="rId17"/>
    </p:embeddedFont>
    <p:embeddedFont>
      <p:font typeface="Bitter Medium"/>
      <p:regular r:id="rId18"/>
    </p:embeddedFont>
    <p:embeddedFont>
      <p:font typeface="Bitter Medium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06987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spc="-185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Entrenamiento de Redes Neuronales Profundas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88180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Las redes neuronales profundas son una herramienta poderosa para resolver problemas complejos. Descubre cómo entrenar estos modelos para lograr resultados asombrosos.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24256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6250186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6225659"/>
            <a:ext cx="424219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spc="-36" kern="0" dirty="0">
                <a:solidFill>
                  <a:srgbClr val="2B2E3C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by ELVIS PACHACAMA CABEZAS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7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8761" y="622578"/>
            <a:ext cx="7559278" cy="1414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¿Qué son las redes neuronales profundas?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78761" y="2377083"/>
            <a:ext cx="7559278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Las redes neuronales profundas son modelos de aprendizaje automático inspirados en el cerebro humano.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78761" y="3611047"/>
            <a:ext cx="509349" cy="509349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68070" y="3695938"/>
            <a:ext cx="130731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80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7014448" y="3611047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Compuestas por capas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014448" y="4100512"/>
            <a:ext cx="2930843" cy="1449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Cada capa procesa información y aprende características del conjunto de datos.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71628" y="3611047"/>
            <a:ext cx="509349" cy="509349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337959" y="3695938"/>
            <a:ext cx="176570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80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10907316" y="3611047"/>
            <a:ext cx="283368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Aprendizaje jerárquico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907316" y="4100512"/>
            <a:ext cx="2930843" cy="1811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Las capas inferiores aprenden características básicas, mientras que las superiores detectan patrones más complejos.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78761" y="6393061"/>
            <a:ext cx="509349" cy="509349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41400" y="6477952"/>
            <a:ext cx="184071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80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7014448" y="6393061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Gran capacidad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7014448" y="6882527"/>
            <a:ext cx="6823591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Las redes neuronales profundas pueden modelar relaciones complejas en datos de gran dimensionalidad.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84711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Arquitectura y componentes clave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Capas de entrada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Reciben los datos de entrada y los transforman en un formato adecuado para la red.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Capas ocultas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Realizan la mayor parte del procesamiento y aprendizaje. El número de capas ocultas determina la profundidad de la red.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Capas de salida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Producen la salida final de la red, como una predicción o clasificación.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9737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Tipos de redes neuronales profundas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55094"/>
            <a:ext cx="3664863" cy="2765227"/>
          </a:xfrm>
          <a:prstGeom prst="roundRect">
            <a:avLst>
              <a:gd name="adj" fmla="val 344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889528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Redes neuronales convolucionales (CNN)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734276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Especializadas en el procesamiento de imágenes, reconocen patrones espaciales en las imágenes.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655094"/>
            <a:ext cx="3664863" cy="2765227"/>
          </a:xfrm>
          <a:prstGeom prst="roundRect">
            <a:avLst>
              <a:gd name="adj" fmla="val 344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889528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Redes neuronales recurrentes (RNN)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734276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Manejan secuencias de datos, como texto o señales de audio, y aprenden dependencias temporales.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647134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881568"/>
            <a:ext cx="46196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Redes generativas antagónicas (GAN)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371987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Generan datos realistas, como imágenes o música, que se asemejan a los datos de entrenamiento.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930" y="609600"/>
            <a:ext cx="9709666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spc="-131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Técnicas de entrenamiento supervisado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7299960" y="1745694"/>
            <a:ext cx="30480" cy="5874901"/>
          </a:xfrm>
          <a:prstGeom prst="roundRect">
            <a:avLst>
              <a:gd name="adj" fmla="val 305487"/>
            </a:avLst>
          </a:prstGeom>
          <a:solidFill>
            <a:srgbClr val="E2C8B5"/>
          </a:solidFill>
          <a:ln/>
        </p:spPr>
      </p:sp>
      <p:sp>
        <p:nvSpPr>
          <p:cNvPr id="4" name="Shape 2"/>
          <p:cNvSpPr/>
          <p:nvPr/>
        </p:nvSpPr>
        <p:spPr>
          <a:xfrm>
            <a:off x="6320373" y="2229088"/>
            <a:ext cx="775930" cy="30480"/>
          </a:xfrm>
          <a:prstGeom prst="roundRect">
            <a:avLst>
              <a:gd name="adj" fmla="val 305487"/>
            </a:avLst>
          </a:prstGeom>
          <a:solidFill>
            <a:srgbClr val="E2C8B5"/>
          </a:solidFill>
          <a:ln/>
        </p:spPr>
      </p:sp>
      <p:sp>
        <p:nvSpPr>
          <p:cNvPr id="5" name="Shape 3"/>
          <p:cNvSpPr/>
          <p:nvPr/>
        </p:nvSpPr>
        <p:spPr>
          <a:xfrm>
            <a:off x="7065824" y="1995011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51204" y="2078117"/>
            <a:ext cx="127992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spc="-79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600" dirty="0"/>
          </a:p>
        </p:txBody>
      </p:sp>
      <p:sp>
        <p:nvSpPr>
          <p:cNvPr id="7" name="Text 5"/>
          <p:cNvSpPr/>
          <p:nvPr/>
        </p:nvSpPr>
        <p:spPr>
          <a:xfrm>
            <a:off x="2549247" y="1967389"/>
            <a:ext cx="3546634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spc="-65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Conjunto de datos etiquetado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75930" y="2446853"/>
            <a:ext cx="5319951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 utiliza un conjunto de datos con entradas y salidas conocidas para entrenar la red.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534096" y="3337560"/>
            <a:ext cx="775930" cy="30480"/>
          </a:xfrm>
          <a:prstGeom prst="roundRect">
            <a:avLst>
              <a:gd name="adj" fmla="val 305487"/>
            </a:avLst>
          </a:prstGeom>
          <a:solidFill>
            <a:srgbClr val="E2C8B5"/>
          </a:solidFill>
          <a:ln/>
        </p:spPr>
      </p:sp>
      <p:sp>
        <p:nvSpPr>
          <p:cNvPr id="10" name="Shape 8"/>
          <p:cNvSpPr/>
          <p:nvPr/>
        </p:nvSpPr>
        <p:spPr>
          <a:xfrm>
            <a:off x="7065824" y="3103483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228701" y="3186589"/>
            <a:ext cx="172879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spc="-79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2" name="Text 10"/>
          <p:cNvSpPr/>
          <p:nvPr/>
        </p:nvSpPr>
        <p:spPr>
          <a:xfrm>
            <a:off x="8534519" y="3075861"/>
            <a:ext cx="3343513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spc="-65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Propagación hacia adelante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8534519" y="3555325"/>
            <a:ext cx="5319951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Los datos de entrada se propagan a través de la red para generar una predicción.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6320373" y="4335185"/>
            <a:ext cx="775930" cy="30480"/>
          </a:xfrm>
          <a:prstGeom prst="roundRect">
            <a:avLst>
              <a:gd name="adj" fmla="val 305487"/>
            </a:avLst>
          </a:prstGeom>
          <a:solidFill>
            <a:srgbClr val="E2C8B5"/>
          </a:solidFill>
          <a:ln/>
        </p:spPr>
      </p:sp>
      <p:sp>
        <p:nvSpPr>
          <p:cNvPr id="15" name="Shape 13"/>
          <p:cNvSpPr/>
          <p:nvPr/>
        </p:nvSpPr>
        <p:spPr>
          <a:xfrm>
            <a:off x="7065824" y="4101108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225010" y="4184213"/>
            <a:ext cx="180261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spc="-79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7" name="Text 15"/>
          <p:cNvSpPr/>
          <p:nvPr/>
        </p:nvSpPr>
        <p:spPr>
          <a:xfrm>
            <a:off x="3324701" y="4073485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spc="-65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Función de pérdida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775930" y="4552950"/>
            <a:ext cx="5319951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Mide la diferencia entre la predicción y la salida real, determinando el error de la red.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7534096" y="5332809"/>
            <a:ext cx="775930" cy="30480"/>
          </a:xfrm>
          <a:prstGeom prst="roundRect">
            <a:avLst>
              <a:gd name="adj" fmla="val 305487"/>
            </a:avLst>
          </a:prstGeom>
          <a:solidFill>
            <a:srgbClr val="E2C8B5"/>
          </a:solidFill>
          <a:ln/>
        </p:spPr>
      </p:sp>
      <p:sp>
        <p:nvSpPr>
          <p:cNvPr id="20" name="Shape 18"/>
          <p:cNvSpPr/>
          <p:nvPr/>
        </p:nvSpPr>
        <p:spPr>
          <a:xfrm>
            <a:off x="7065824" y="5098733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221676" y="5181838"/>
            <a:ext cx="186928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spc="-79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4</a:t>
            </a:r>
            <a:endParaRPr lang="en-US" sz="2600" dirty="0"/>
          </a:p>
        </p:txBody>
      </p:sp>
      <p:sp>
        <p:nvSpPr>
          <p:cNvPr id="22" name="Text 20"/>
          <p:cNvSpPr/>
          <p:nvPr/>
        </p:nvSpPr>
        <p:spPr>
          <a:xfrm>
            <a:off x="8534519" y="5071110"/>
            <a:ext cx="2898815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spc="-65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Propagación hacia atrás</a:t>
            </a:r>
            <a:endParaRPr lang="en-US" sz="2150" dirty="0"/>
          </a:p>
        </p:txBody>
      </p:sp>
      <p:sp>
        <p:nvSpPr>
          <p:cNvPr id="23" name="Text 21"/>
          <p:cNvSpPr/>
          <p:nvPr/>
        </p:nvSpPr>
        <p:spPr>
          <a:xfrm>
            <a:off x="8534519" y="5550575"/>
            <a:ext cx="5319951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Los errores se propagan hacia atrás a través de la red para actualizar los pesos de las conexiones.</a:t>
            </a:r>
            <a:endParaRPr lang="en-US" sz="1700" dirty="0"/>
          </a:p>
        </p:txBody>
      </p:sp>
      <p:sp>
        <p:nvSpPr>
          <p:cNvPr id="24" name="Shape 22"/>
          <p:cNvSpPr/>
          <p:nvPr/>
        </p:nvSpPr>
        <p:spPr>
          <a:xfrm>
            <a:off x="6320373" y="6330434"/>
            <a:ext cx="775930" cy="30480"/>
          </a:xfrm>
          <a:prstGeom prst="roundRect">
            <a:avLst>
              <a:gd name="adj" fmla="val 305487"/>
            </a:avLst>
          </a:prstGeom>
          <a:solidFill>
            <a:srgbClr val="E2C8B5"/>
          </a:solidFill>
          <a:ln/>
        </p:spPr>
      </p:sp>
      <p:sp>
        <p:nvSpPr>
          <p:cNvPr id="25" name="Shape 23"/>
          <p:cNvSpPr/>
          <p:nvPr/>
        </p:nvSpPr>
        <p:spPr>
          <a:xfrm>
            <a:off x="7065824" y="6096357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230725" y="6179463"/>
            <a:ext cx="168950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spc="-79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5</a:t>
            </a:r>
            <a:endParaRPr lang="en-US" sz="2600" dirty="0"/>
          </a:p>
        </p:txBody>
      </p:sp>
      <p:sp>
        <p:nvSpPr>
          <p:cNvPr id="27" name="Text 25"/>
          <p:cNvSpPr/>
          <p:nvPr/>
        </p:nvSpPr>
        <p:spPr>
          <a:xfrm>
            <a:off x="2605207" y="6068735"/>
            <a:ext cx="3490674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spc="-65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Actualización de parámetros</a:t>
            </a:r>
            <a:endParaRPr lang="en-US" sz="2150" dirty="0"/>
          </a:p>
        </p:txBody>
      </p:sp>
      <p:sp>
        <p:nvSpPr>
          <p:cNvPr id="28" name="Text 26"/>
          <p:cNvSpPr/>
          <p:nvPr/>
        </p:nvSpPr>
        <p:spPr>
          <a:xfrm>
            <a:off x="775930" y="6548199"/>
            <a:ext cx="5319951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Los pesos de las conexiones se ajustan para minimizar la función de pérdida.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9285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Optimización de hiperparámetros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65056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Los hiperparámetros controlan el proceso de entrenamiento y afectan el rendimiento de la red.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631525"/>
            <a:ext cx="7556421" cy="3705225"/>
          </a:xfrm>
          <a:prstGeom prst="roundRect">
            <a:avLst>
              <a:gd name="adj" fmla="val 257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87810" y="3639145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6514624" y="3782854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Hiperparámetro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89024" y="3782854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Descripción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7810" y="4289465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14624" y="4433173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Tasa de aprendizaje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289024" y="4433173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Controla la velocidad de actualización de los pesos.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7810" y="5302687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6514624" y="5446395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Número de capas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289024" y="5446395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Determina la profundidad de la red.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287810" y="6315908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514624" y="645961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Tamaño de la capa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10289024" y="6459617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Controla el número de nodos en cada capa.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0839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3406" y="2543651"/>
            <a:ext cx="4902279" cy="521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100"/>
              </a:lnSpc>
              <a:buNone/>
            </a:pPr>
            <a:r>
              <a:rPr lang="en-US" sz="3250" spc="-98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Prevención del sobreajuste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583406" y="3314700"/>
            <a:ext cx="13463587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300" spc="-2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 sobreajuste ocurre cuando la red aprende demasiado bien el conjunto de entrenamiento y no generaliza bien a datos nuevos.</a:t>
            </a:r>
            <a:endParaRPr lang="en-US" sz="13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06" y="3768923"/>
            <a:ext cx="833557" cy="133361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66994" y="3935611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spc="-49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Regularización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1666994" y="4296013"/>
            <a:ext cx="12380000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spc="-2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Agregar restricciones a los pesos de la red para evitar que se vuelvan demasiado grandes.</a:t>
            </a:r>
            <a:endParaRPr lang="en-US" sz="13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06" y="5102543"/>
            <a:ext cx="833557" cy="133361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666994" y="5269230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spc="-49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Parada temprana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1666994" y="5629632"/>
            <a:ext cx="12380000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spc="-2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Detener el entrenamiento cuando el rendimiento de la red en el conjunto de validación comienza a disminuir.</a:t>
            </a:r>
            <a:endParaRPr lang="en-US" sz="13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06" y="6436162"/>
            <a:ext cx="833557" cy="133361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666994" y="6602849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spc="-49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Aumento de datos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1666994" y="6963251"/>
            <a:ext cx="12380000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spc="-2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Aumentar la cantidad de datos de entrenamiento creando nuevas variaciones de los datos existentes.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043" y="567928"/>
            <a:ext cx="6120527" cy="643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spc="-122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Aplicaciones y casos de uso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1043" y="1520666"/>
            <a:ext cx="7701915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Las redes neuronales profundas tienen aplicaciones en una amplia gama de campos.</a:t>
            </a:r>
            <a:endParaRPr lang="en-US" sz="16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43" y="2411492"/>
            <a:ext cx="515064" cy="51506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21043" y="3132534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spc="-61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Vehículos autónomos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721043" y="3577947"/>
            <a:ext cx="3696414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Para la detección de objetos y la navegación.</a:t>
            </a:r>
            <a:endParaRPr lang="en-US" sz="16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424" y="2411492"/>
            <a:ext cx="515064" cy="51506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26424" y="3132534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spc="-61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Diagnóstico médico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4726424" y="3577947"/>
            <a:ext cx="3696533" cy="988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Para el análisis de imágenes médicas y la detección temprana de enfermedades.</a:t>
            </a:r>
            <a:endParaRPr lang="en-US" sz="16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43" y="5184696"/>
            <a:ext cx="515064" cy="51506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21043" y="5905738"/>
            <a:ext cx="3696414" cy="643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spc="-61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Procesamiento de lenguaje natural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721043" y="6672977"/>
            <a:ext cx="3696414" cy="988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Para la traducción automática, el análisis de sentimiento y la generación de texto.</a:t>
            </a:r>
            <a:endParaRPr lang="en-US" sz="16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6424" y="5184696"/>
            <a:ext cx="515064" cy="51506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4726424" y="5905738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spc="-61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Creación de contenido</a:t>
            </a:r>
            <a:endParaRPr lang="en-US" sz="2000" dirty="0"/>
          </a:p>
        </p:txBody>
      </p:sp>
      <p:sp>
        <p:nvSpPr>
          <p:cNvPr id="16" name="Text 9"/>
          <p:cNvSpPr/>
          <p:nvPr/>
        </p:nvSpPr>
        <p:spPr>
          <a:xfrm>
            <a:off x="4726424" y="6351151"/>
            <a:ext cx="3696533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Para la generación de música, imágenes y videos.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36890"/>
            <a:ext cx="71795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Conclusión y próximos pasos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8583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 entrenamiento de redes neuronales profundas es una herramienta poderosa con un gran potencial para resolver problemas complejos.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6678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Sigue aprendiendo, experimenta con diferentes arquitecturas y explora las últimas investigaciones para aprovechar al máximo esta tecnología.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2024-10-07T13:21:54Z</dcterms:created>
  <dcterms:modified xsi:type="dcterms:W3CDTF">2024-10-07T13:21:54Z</dcterms:modified>
</cp:coreProperties>
</file>